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82" r:id="rId4"/>
    <p:sldId id="280" r:id="rId5"/>
    <p:sldId id="293" r:id="rId6"/>
    <p:sldId id="281" r:id="rId7"/>
    <p:sldId id="297" r:id="rId8"/>
    <p:sldId id="298" r:id="rId9"/>
    <p:sldId id="299" r:id="rId10"/>
    <p:sldId id="300" r:id="rId11"/>
    <p:sldId id="274" r:id="rId12"/>
    <p:sldId id="275" r:id="rId13"/>
  </p:sldIdLst>
  <p:sldSz cx="9144000" cy="6858000" type="screen4x3"/>
  <p:notesSz cx="6858000" cy="9144000"/>
  <p:embeddedFontLst>
    <p:embeddedFont>
      <p:font typeface="LG스마트체 Bold" panose="020B0600000101010101" pitchFamily="50" charset="-127"/>
      <p:bold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LG스마트체 Light" panose="020B0600000101010101" pitchFamily="50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youngup" initials="k" lastIdx="4" clrIdx="0"/>
  <p:cmAuthor id="2" name="김보섭/연구원/SW센터 인공지능(연)AI Algorithm Task(boseop.kim@lge.com)" initials="김인AT" lastIdx="2" clrIdx="1">
    <p:extLst>
      <p:ext uri="{19B8F6BF-5375-455C-9EA6-DF929625EA0E}">
        <p15:presenceInfo xmlns:p15="http://schemas.microsoft.com/office/powerpoint/2012/main" userId="S-1-5-21-2543426832-1914326140-3112152631-20061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E9F6DC"/>
    <a:srgbClr val="41719C"/>
    <a:srgbClr val="C55A11"/>
    <a:srgbClr val="AE1948"/>
    <a:srgbClr val="00B050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29" autoAdjust="0"/>
    <p:restoredTop sz="86521" autoAdjust="0"/>
  </p:normalViewPr>
  <p:slideViewPr>
    <p:cSldViewPr snapToGrid="0">
      <p:cViewPr varScale="1">
        <p:scale>
          <a:sx n="113" d="100"/>
          <a:sy n="113" d="100"/>
        </p:scale>
        <p:origin x="61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8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C37D3F-3976-4E8C-851A-C55DE2002F3D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433960-D572-4988-A095-E9DD6F52B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083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799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742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Memory</a:t>
            </a:r>
            <a:r>
              <a:rPr lang="en-US" altLang="ko-KR" baseline="0" dirty="0" smtClean="0"/>
              <a:t> footprint</a:t>
            </a:r>
            <a:r>
              <a:rPr lang="ko-KR" altLang="en-US" baseline="0" smtClean="0"/>
              <a:t>가 작으면 </a:t>
            </a:r>
            <a:r>
              <a:rPr lang="en-US" altLang="ko-KR" baseline="0" dirty="0" smtClean="0"/>
              <a:t>main memory</a:t>
            </a:r>
            <a:r>
              <a:rPr lang="ko-KR" altLang="en-US" baseline="0" smtClean="0"/>
              <a:t>에 </a:t>
            </a:r>
            <a:r>
              <a:rPr lang="en-US" altLang="ko-KR" baseline="0" dirty="0" smtClean="0"/>
              <a:t>access</a:t>
            </a:r>
            <a:r>
              <a:rPr lang="ko-KR" altLang="en-US" baseline="0" smtClean="0"/>
              <a:t>할 일이 없기때문에</a:t>
            </a:r>
            <a:r>
              <a:rPr lang="en-US" altLang="ko-KR" baseline="0" dirty="0" smtClean="0"/>
              <a:t>, cache memory</a:t>
            </a:r>
            <a:r>
              <a:rPr lang="ko-KR" altLang="en-US" baseline="0" smtClean="0"/>
              <a:t>를 사용할 수 있어 그만큼 빠르다</a:t>
            </a:r>
            <a:r>
              <a:rPr lang="en-US" altLang="ko-KR" baseline="0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269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Memory</a:t>
            </a:r>
            <a:r>
              <a:rPr lang="en-US" altLang="ko-KR" baseline="0" dirty="0" smtClean="0"/>
              <a:t> footprint</a:t>
            </a:r>
            <a:r>
              <a:rPr lang="ko-KR" altLang="en-US" baseline="0" smtClean="0"/>
              <a:t>가 작으면 </a:t>
            </a:r>
            <a:r>
              <a:rPr lang="en-US" altLang="ko-KR" baseline="0" dirty="0" smtClean="0"/>
              <a:t>main memory</a:t>
            </a:r>
            <a:r>
              <a:rPr lang="ko-KR" altLang="en-US" baseline="0" smtClean="0"/>
              <a:t>에 </a:t>
            </a:r>
            <a:r>
              <a:rPr lang="en-US" altLang="ko-KR" baseline="0" dirty="0" smtClean="0"/>
              <a:t>access</a:t>
            </a:r>
            <a:r>
              <a:rPr lang="ko-KR" altLang="en-US" baseline="0" smtClean="0"/>
              <a:t>할 일이 없기때문에</a:t>
            </a:r>
            <a:r>
              <a:rPr lang="en-US" altLang="ko-KR" baseline="0" dirty="0" smtClean="0"/>
              <a:t>, cache memory</a:t>
            </a:r>
            <a:r>
              <a:rPr lang="ko-KR" altLang="en-US" baseline="0" smtClean="0"/>
              <a:t>를 사용할 수 있어 그만큼 빠르다</a:t>
            </a:r>
            <a:r>
              <a:rPr lang="en-US" altLang="ko-KR" baseline="0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3101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Memory</a:t>
            </a:r>
            <a:r>
              <a:rPr lang="en-US" altLang="ko-KR" baseline="0" dirty="0" smtClean="0"/>
              <a:t> footprint</a:t>
            </a:r>
            <a:r>
              <a:rPr lang="ko-KR" altLang="en-US" baseline="0" smtClean="0"/>
              <a:t>가 작으면 </a:t>
            </a:r>
            <a:r>
              <a:rPr lang="en-US" altLang="ko-KR" baseline="0" dirty="0" smtClean="0"/>
              <a:t>main memory</a:t>
            </a:r>
            <a:r>
              <a:rPr lang="ko-KR" altLang="en-US" baseline="0" smtClean="0"/>
              <a:t>에 </a:t>
            </a:r>
            <a:r>
              <a:rPr lang="en-US" altLang="ko-KR" baseline="0" dirty="0" smtClean="0"/>
              <a:t>access</a:t>
            </a:r>
            <a:r>
              <a:rPr lang="ko-KR" altLang="en-US" baseline="0" smtClean="0"/>
              <a:t>할 일이 없기때문에</a:t>
            </a:r>
            <a:r>
              <a:rPr lang="en-US" altLang="ko-KR" baseline="0" dirty="0" smtClean="0"/>
              <a:t>, cache memory</a:t>
            </a:r>
            <a:r>
              <a:rPr lang="ko-KR" altLang="en-US" baseline="0" smtClean="0"/>
              <a:t>를 사용할 수 있어 그만큼 빠르다</a:t>
            </a:r>
            <a:r>
              <a:rPr lang="en-US" altLang="ko-KR" baseline="0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769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Memory</a:t>
            </a:r>
            <a:r>
              <a:rPr lang="en-US" altLang="ko-KR" baseline="0" dirty="0" smtClean="0"/>
              <a:t> footprint</a:t>
            </a:r>
            <a:r>
              <a:rPr lang="ko-KR" altLang="en-US" baseline="0" smtClean="0"/>
              <a:t>가 작으면 </a:t>
            </a:r>
            <a:r>
              <a:rPr lang="en-US" altLang="ko-KR" baseline="0" dirty="0" smtClean="0"/>
              <a:t>main memory</a:t>
            </a:r>
            <a:r>
              <a:rPr lang="ko-KR" altLang="en-US" baseline="0" smtClean="0"/>
              <a:t>에 </a:t>
            </a:r>
            <a:r>
              <a:rPr lang="en-US" altLang="ko-KR" baseline="0" dirty="0" smtClean="0"/>
              <a:t>access</a:t>
            </a:r>
            <a:r>
              <a:rPr lang="ko-KR" altLang="en-US" baseline="0" smtClean="0"/>
              <a:t>할 일이 없기때문에</a:t>
            </a:r>
            <a:r>
              <a:rPr lang="en-US" altLang="ko-KR" baseline="0" dirty="0" smtClean="0"/>
              <a:t>, cache memory</a:t>
            </a:r>
            <a:r>
              <a:rPr lang="ko-KR" altLang="en-US" baseline="0" smtClean="0"/>
              <a:t>를 사용할 수 있어 그만큼 빠르다</a:t>
            </a:r>
            <a:r>
              <a:rPr lang="en-US" altLang="ko-KR" baseline="0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3469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Memory</a:t>
            </a:r>
            <a:r>
              <a:rPr lang="en-US" altLang="ko-KR" baseline="0" dirty="0" smtClean="0"/>
              <a:t> footprint</a:t>
            </a:r>
            <a:r>
              <a:rPr lang="ko-KR" altLang="en-US" baseline="0" smtClean="0"/>
              <a:t>가 작으면 </a:t>
            </a:r>
            <a:r>
              <a:rPr lang="en-US" altLang="ko-KR" baseline="0" dirty="0" smtClean="0"/>
              <a:t>main memory</a:t>
            </a:r>
            <a:r>
              <a:rPr lang="ko-KR" altLang="en-US" baseline="0" smtClean="0"/>
              <a:t>에 </a:t>
            </a:r>
            <a:r>
              <a:rPr lang="en-US" altLang="ko-KR" baseline="0" dirty="0" smtClean="0"/>
              <a:t>access</a:t>
            </a:r>
            <a:r>
              <a:rPr lang="ko-KR" altLang="en-US" baseline="0" smtClean="0"/>
              <a:t>할 일이 없기때문에</a:t>
            </a:r>
            <a:r>
              <a:rPr lang="en-US" altLang="ko-KR" baseline="0" dirty="0" smtClean="0"/>
              <a:t>, cache memory</a:t>
            </a:r>
            <a:r>
              <a:rPr lang="ko-KR" altLang="en-US" baseline="0" smtClean="0"/>
              <a:t>를 사용할 수 있어 그만큼 빠르다</a:t>
            </a:r>
            <a:r>
              <a:rPr lang="en-US" altLang="ko-KR" baseline="0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676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Memory</a:t>
            </a:r>
            <a:r>
              <a:rPr lang="en-US" altLang="ko-KR" baseline="0" dirty="0" smtClean="0"/>
              <a:t> footprint</a:t>
            </a:r>
            <a:r>
              <a:rPr lang="ko-KR" altLang="en-US" baseline="0" smtClean="0"/>
              <a:t>가 작으면 </a:t>
            </a:r>
            <a:r>
              <a:rPr lang="en-US" altLang="ko-KR" baseline="0" dirty="0" smtClean="0"/>
              <a:t>main memory</a:t>
            </a:r>
            <a:r>
              <a:rPr lang="ko-KR" altLang="en-US" baseline="0" smtClean="0"/>
              <a:t>에 </a:t>
            </a:r>
            <a:r>
              <a:rPr lang="en-US" altLang="ko-KR" baseline="0" dirty="0" smtClean="0"/>
              <a:t>access</a:t>
            </a:r>
            <a:r>
              <a:rPr lang="ko-KR" altLang="en-US" baseline="0" smtClean="0"/>
              <a:t>할 일이 없기때문에</a:t>
            </a:r>
            <a:r>
              <a:rPr lang="en-US" altLang="ko-KR" baseline="0" dirty="0" smtClean="0"/>
              <a:t>, cache memory</a:t>
            </a:r>
            <a:r>
              <a:rPr lang="ko-KR" altLang="en-US" baseline="0" smtClean="0"/>
              <a:t>를 사용할 수 있어 그만큼 빠르다</a:t>
            </a:r>
            <a:r>
              <a:rPr lang="en-US" altLang="ko-KR" baseline="0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6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Memory</a:t>
            </a:r>
            <a:r>
              <a:rPr lang="en-US" altLang="ko-KR" baseline="0" dirty="0" smtClean="0"/>
              <a:t> footprint</a:t>
            </a:r>
            <a:r>
              <a:rPr lang="ko-KR" altLang="en-US" baseline="0" smtClean="0"/>
              <a:t>가 작으면 </a:t>
            </a:r>
            <a:r>
              <a:rPr lang="en-US" altLang="ko-KR" baseline="0" dirty="0" smtClean="0"/>
              <a:t>main memory</a:t>
            </a:r>
            <a:r>
              <a:rPr lang="ko-KR" altLang="en-US" baseline="0" smtClean="0"/>
              <a:t>에 </a:t>
            </a:r>
            <a:r>
              <a:rPr lang="en-US" altLang="ko-KR" baseline="0" dirty="0" smtClean="0"/>
              <a:t>access</a:t>
            </a:r>
            <a:r>
              <a:rPr lang="ko-KR" altLang="en-US" baseline="0" smtClean="0"/>
              <a:t>할 일이 없기때문에</a:t>
            </a:r>
            <a:r>
              <a:rPr lang="en-US" altLang="ko-KR" baseline="0" dirty="0" smtClean="0"/>
              <a:t>, cache memory</a:t>
            </a:r>
            <a:r>
              <a:rPr lang="ko-KR" altLang="en-US" baseline="0" smtClean="0"/>
              <a:t>를 사용할 수 있어 그만큼 빠르다</a:t>
            </a:r>
            <a:r>
              <a:rPr lang="en-US" altLang="ko-KR" baseline="0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2087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Memory</a:t>
            </a:r>
            <a:r>
              <a:rPr lang="en-US" altLang="ko-KR" baseline="0" dirty="0" smtClean="0"/>
              <a:t> footprint</a:t>
            </a:r>
            <a:r>
              <a:rPr lang="ko-KR" altLang="en-US" baseline="0" smtClean="0"/>
              <a:t>가 작으면 </a:t>
            </a:r>
            <a:r>
              <a:rPr lang="en-US" altLang="ko-KR" baseline="0" dirty="0" smtClean="0"/>
              <a:t>main memory</a:t>
            </a:r>
            <a:r>
              <a:rPr lang="ko-KR" altLang="en-US" baseline="0" smtClean="0"/>
              <a:t>에 </a:t>
            </a:r>
            <a:r>
              <a:rPr lang="en-US" altLang="ko-KR" baseline="0" dirty="0" smtClean="0"/>
              <a:t>access</a:t>
            </a:r>
            <a:r>
              <a:rPr lang="ko-KR" altLang="en-US" baseline="0" smtClean="0"/>
              <a:t>할 일이 없기때문에</a:t>
            </a:r>
            <a:r>
              <a:rPr lang="en-US" altLang="ko-KR" baseline="0" dirty="0" smtClean="0"/>
              <a:t>, cache memory</a:t>
            </a:r>
            <a:r>
              <a:rPr lang="ko-KR" altLang="en-US" baseline="0" smtClean="0"/>
              <a:t>를 사용할 수 있어 그만큼 빠르다</a:t>
            </a:r>
            <a:r>
              <a:rPr lang="en-US" altLang="ko-KR" baseline="0" dirty="0" smtClean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33960-D572-4988-A095-E9DD6F52B97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114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900844"/>
            <a:ext cx="7772400" cy="1302429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975021"/>
            <a:ext cx="6858000" cy="1655762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 smtClean="0"/>
              <a:t>마스터 부제목 스타일 편집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8532" y="988014"/>
            <a:ext cx="8630193" cy="583733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845" y="121287"/>
            <a:ext cx="7886700" cy="64506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0" y="836022"/>
            <a:ext cx="9144000" cy="0"/>
          </a:xfrm>
          <a:prstGeom prst="line">
            <a:avLst/>
          </a:prstGeom>
          <a:ln w="19050">
            <a:solidFill>
              <a:srgbClr val="AE19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75152" y="6447431"/>
            <a:ext cx="2057400" cy="365125"/>
          </a:xfrm>
        </p:spPr>
        <p:txBody>
          <a:bodyPr/>
          <a:lstStyle/>
          <a:p>
            <a:fld id="{D4653B7F-CCFC-4C2C-8D86-D3AEC7E3AF6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75152" y="632042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53B7F-CCFC-4C2C-8D86-D3AEC7E3AF6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69705"/>
            <a:ext cx="7772400" cy="1302429"/>
          </a:xfrm>
        </p:spPr>
        <p:txBody>
          <a:bodyPr>
            <a:normAutofit/>
          </a:bodyPr>
          <a:lstStyle/>
          <a:p>
            <a:r>
              <a:rPr lang="en-US" altLang="ko-KR" sz="3600" b="1" dirty="0" err="1" smtClean="0"/>
              <a:t>MixMatch</a:t>
            </a:r>
            <a:r>
              <a:rPr lang="en-US" altLang="ko-KR" sz="3600" b="1" dirty="0" smtClean="0"/>
              <a:t>: A Holistic Approach to Semi-Supervised Learning</a:t>
            </a:r>
            <a:endParaRPr lang="ko-KR" altLang="en-US" sz="3600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43882"/>
            <a:ext cx="6858000" cy="646331"/>
          </a:xfrm>
        </p:spPr>
        <p:txBody>
          <a:bodyPr>
            <a:spAutoFit/>
          </a:bodyPr>
          <a:lstStyle/>
          <a:p>
            <a:r>
              <a:rPr lang="en-US" altLang="ko-KR" dirty="0" smtClean="0"/>
              <a:t>2019.06.20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smtClean="0"/>
              <a:t>김보섭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845" y="121287"/>
            <a:ext cx="8919088" cy="645068"/>
          </a:xfrm>
        </p:spPr>
        <p:txBody>
          <a:bodyPr>
            <a:normAutofit/>
          </a:bodyPr>
          <a:lstStyle/>
          <a:p>
            <a:r>
              <a:rPr lang="en-US" altLang="ko-KR" sz="3200" dirty="0" smtClean="0"/>
              <a:t>Conclusion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4106" y="989379"/>
            <a:ext cx="8629200" cy="58373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US" altLang="ko-KR" dirty="0">
              <a:solidFill>
                <a:srgbClr val="0070C0"/>
              </a:solidFill>
              <a:sym typeface="Wingdings" panose="05000000000000000000" pitchFamily="2" charset="2"/>
            </a:endParaRP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53B7F-CCFC-4C2C-8D86-D3AEC7E3AF60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841" y="1563158"/>
            <a:ext cx="7594319" cy="2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79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Q &amp; A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53B7F-CCFC-4C2C-8D86-D3AEC7E3AF60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025" y="1157288"/>
            <a:ext cx="4171950" cy="45434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777786"/>
            <a:ext cx="7772400" cy="1302429"/>
          </a:xfrm>
        </p:spPr>
        <p:txBody>
          <a:bodyPr>
            <a:normAutofit/>
          </a:bodyPr>
          <a:lstStyle/>
          <a:p>
            <a:r>
              <a:rPr lang="ko-KR" altLang="en-US" sz="6000" dirty="0" smtClean="0"/>
              <a:t>감사합니다</a:t>
            </a:r>
            <a:r>
              <a:rPr lang="en-US" altLang="ko-KR" sz="6000" dirty="0" smtClean="0"/>
              <a:t>.</a:t>
            </a:r>
            <a:endParaRPr lang="ko-KR" alt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 smtClean="0"/>
              <a:t>Agenda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58532" y="989379"/>
            <a:ext cx="8630193" cy="5837332"/>
          </a:xfrm>
        </p:spPr>
        <p:txBody>
          <a:bodyPr/>
          <a:lstStyle/>
          <a:p>
            <a:pPr marL="457200" indent="-457200" algn="just">
              <a:buFont typeface="+mj-lt"/>
              <a:buAutoNum type="arabicPeriod"/>
            </a:pPr>
            <a:r>
              <a:rPr lang="en-US" altLang="ko-KR" sz="2400" b="1" dirty="0" smtClean="0"/>
              <a:t>Abstract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ko-KR" sz="2400" b="1" dirty="0" smtClean="0"/>
              <a:t>Introduction &amp; Related Work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ko-KR" sz="2400" b="1" dirty="0" err="1" smtClean="0"/>
              <a:t>MixMatch</a:t>
            </a:r>
            <a:endParaRPr lang="en-US" altLang="ko-KR" b="1" dirty="0" smtClean="0"/>
          </a:p>
          <a:p>
            <a:pPr marL="457200" indent="-457200" algn="just">
              <a:buFont typeface="+mj-lt"/>
              <a:buAutoNum type="arabicPeriod"/>
            </a:pPr>
            <a:r>
              <a:rPr lang="en-US" altLang="ko-KR" sz="2400" b="1" dirty="0" smtClean="0"/>
              <a:t>Experiment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ko-KR" sz="2400" b="1" dirty="0" smtClean="0"/>
              <a:t>Conclusion</a:t>
            </a:r>
          </a:p>
          <a:p>
            <a:pPr marL="457200" indent="-457200" algn="just">
              <a:buFont typeface="+mj-lt"/>
              <a:buAutoNum type="arabicPeriod"/>
            </a:pPr>
            <a:endParaRPr lang="en-US" altLang="ko-KR" sz="3200" dirty="0" smtClean="0"/>
          </a:p>
          <a:p>
            <a:pPr marL="457200" indent="-457200" algn="just">
              <a:buFont typeface="+mj-lt"/>
              <a:buAutoNum type="arabicPeriod"/>
            </a:pPr>
            <a:endParaRPr lang="en-US" altLang="ko-KR" sz="3200" dirty="0" smtClean="0"/>
          </a:p>
          <a:p>
            <a:pPr marL="457200" indent="-457200" algn="just">
              <a:buFont typeface="+mj-lt"/>
              <a:buAutoNum type="arabicPeriod"/>
            </a:pPr>
            <a:endParaRPr lang="ko-KR" altLang="en-US" sz="32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53B7F-CCFC-4C2C-8D86-D3AEC7E3AF60}" type="slidenum">
              <a:rPr lang="ko-KR" altLang="en-US" smtClean="0"/>
              <a:t>2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 smtClean="0"/>
              <a:t>Abstract</a:t>
            </a:r>
            <a:endParaRPr lang="ko-KR" altLang="en-US" sz="3200" dirty="0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53B7F-CCFC-4C2C-8D86-D3AEC7E3AF60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6" name="내용 개체 틀 2"/>
          <p:cNvSpPr txBox="1">
            <a:spLocks/>
          </p:cNvSpPr>
          <p:nvPr/>
        </p:nvSpPr>
        <p:spPr>
          <a:xfrm>
            <a:off x="264106" y="989379"/>
            <a:ext cx="8629200" cy="5837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charset="0"/>
              <a:buNone/>
            </a:pPr>
            <a:r>
              <a:rPr lang="ko-KR" altLang="en-US" dirty="0" smtClean="0"/>
              <a:t>본 논문에서는</a:t>
            </a:r>
            <a:r>
              <a:rPr lang="en-US" altLang="ko-KR" dirty="0"/>
              <a:t> </a:t>
            </a:r>
            <a:r>
              <a:rPr lang="ko-KR" altLang="en-US">
                <a:solidFill>
                  <a:srgbClr val="0070C0"/>
                </a:solidFill>
              </a:rPr>
              <a:t>기존의 </a:t>
            </a:r>
            <a:r>
              <a:rPr lang="en-US" altLang="ko-KR" dirty="0">
                <a:solidFill>
                  <a:srgbClr val="0070C0"/>
                </a:solidFill>
              </a:rPr>
              <a:t>Semi-Supervised Learning</a:t>
            </a:r>
            <a:r>
              <a:rPr lang="ko-KR" altLang="en-US">
                <a:solidFill>
                  <a:srgbClr val="0070C0"/>
                </a:solidFill>
              </a:rPr>
              <a:t>에서 활용되는 </a:t>
            </a:r>
            <a:r>
              <a:rPr lang="en-US" altLang="ko-KR" dirty="0">
                <a:solidFill>
                  <a:srgbClr val="0070C0"/>
                </a:solidFill>
              </a:rPr>
              <a:t>approach</a:t>
            </a:r>
            <a:r>
              <a:rPr lang="ko-KR" altLang="en-US">
                <a:solidFill>
                  <a:srgbClr val="0070C0"/>
                </a:solidFill>
              </a:rPr>
              <a:t>들을 하나로 통합한 방법론을 제시</a:t>
            </a:r>
            <a:endParaRPr lang="en-US" altLang="ko-KR" dirty="0">
              <a:solidFill>
                <a:srgbClr val="0070C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532" y="1773767"/>
            <a:ext cx="4654937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00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845" y="121287"/>
            <a:ext cx="8919088" cy="645068"/>
          </a:xfrm>
        </p:spPr>
        <p:txBody>
          <a:bodyPr>
            <a:normAutofit/>
          </a:bodyPr>
          <a:lstStyle/>
          <a:p>
            <a:r>
              <a:rPr lang="en-US" altLang="ko-KR" sz="3200" dirty="0" smtClean="0"/>
              <a:t>Introduction &amp; Related Work (1/2)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4106" y="989379"/>
            <a:ext cx="8629200" cy="58373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ko-KR" altLang="en-US" dirty="0" smtClean="0"/>
              <a:t>근래의 </a:t>
            </a:r>
            <a:r>
              <a:rPr lang="en-US" altLang="ko-KR" dirty="0" smtClean="0"/>
              <a:t>SSL (Semi-Supervised Learning) </a:t>
            </a:r>
            <a:r>
              <a:rPr lang="ko-KR" altLang="en-US" smtClean="0"/>
              <a:t>방법론은 </a:t>
            </a:r>
            <a:r>
              <a:rPr lang="en-US" altLang="ko-KR" dirty="0">
                <a:solidFill>
                  <a:srgbClr val="0070C0"/>
                </a:solidFill>
              </a:rPr>
              <a:t>unlabeled data</a:t>
            </a:r>
            <a:r>
              <a:rPr lang="ko-KR" altLang="en-US">
                <a:solidFill>
                  <a:srgbClr val="0070C0"/>
                </a:solidFill>
              </a:rPr>
              <a:t>에 대해서 계산된 </a:t>
            </a:r>
            <a:r>
              <a:rPr lang="en-US" altLang="ko-KR" dirty="0">
                <a:solidFill>
                  <a:srgbClr val="0070C0"/>
                </a:solidFill>
              </a:rPr>
              <a:t>loss term</a:t>
            </a:r>
            <a:r>
              <a:rPr lang="ko-KR" altLang="en-US">
                <a:solidFill>
                  <a:srgbClr val="0070C0"/>
                </a:solidFill>
              </a:rPr>
              <a:t>을 기존 </a:t>
            </a:r>
            <a:r>
              <a:rPr lang="en-US" altLang="ko-KR" dirty="0">
                <a:solidFill>
                  <a:srgbClr val="0070C0"/>
                </a:solidFill>
              </a:rPr>
              <a:t>task loss</a:t>
            </a:r>
            <a:r>
              <a:rPr lang="ko-KR" altLang="en-US">
                <a:solidFill>
                  <a:srgbClr val="0070C0"/>
                </a:solidFill>
              </a:rPr>
              <a:t>에 추가하는 </a:t>
            </a:r>
            <a:r>
              <a:rPr lang="ko-KR" altLang="en-US" smtClean="0">
                <a:solidFill>
                  <a:srgbClr val="0070C0"/>
                </a:solidFill>
              </a:rPr>
              <a:t>형태</a:t>
            </a:r>
            <a:endParaRPr lang="en-US" altLang="ko-KR" sz="16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US" altLang="ko-KR" sz="1600" dirty="0" smtClean="0">
              <a:sym typeface="Wingdings" panose="05000000000000000000" pitchFamily="2" charset="2"/>
            </a:endParaRP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53B7F-CCFC-4C2C-8D86-D3AEC7E3AF60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667" y="2214033"/>
            <a:ext cx="8026667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2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4106" y="989379"/>
            <a:ext cx="8629200" cy="58373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ko-KR" altLang="en-US" dirty="0" smtClean="0"/>
              <a:t>논문에서 제안하는 </a:t>
            </a:r>
            <a:r>
              <a:rPr lang="en-US" altLang="ko-KR" dirty="0" err="1">
                <a:solidFill>
                  <a:srgbClr val="0070C0"/>
                </a:solidFill>
              </a:rPr>
              <a:t>MixMatch</a:t>
            </a:r>
            <a:r>
              <a:rPr lang="ko-KR" altLang="en-US">
                <a:solidFill>
                  <a:srgbClr val="0070C0"/>
                </a:solidFill>
              </a:rPr>
              <a:t>는 </a:t>
            </a:r>
            <a:r>
              <a:rPr lang="en-US" altLang="ko-KR" dirty="0">
                <a:solidFill>
                  <a:srgbClr val="0070C0"/>
                </a:solidFill>
              </a:rPr>
              <a:t>entropy minimization, consistency regularization, generic regularization</a:t>
            </a:r>
            <a:r>
              <a:rPr lang="ko-KR" altLang="en-US">
                <a:solidFill>
                  <a:srgbClr val="0070C0"/>
                </a:solidFill>
              </a:rPr>
              <a:t>을 모두 통합하는 방법론</a:t>
            </a:r>
            <a:endParaRPr lang="en-US" altLang="ko-KR" dirty="0">
              <a:solidFill>
                <a:srgbClr val="0070C0"/>
              </a:solidFill>
            </a:endParaRPr>
          </a:p>
          <a:p>
            <a:pPr marL="0" indent="0" algn="just">
              <a:buNone/>
            </a:pPr>
            <a:endParaRPr lang="en-US" altLang="ko-KR" sz="400" dirty="0" smtClean="0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53B7F-CCFC-4C2C-8D86-D3AEC7E3AF60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114845" y="121287"/>
            <a:ext cx="8919088" cy="645068"/>
          </a:xfrm>
        </p:spPr>
        <p:txBody>
          <a:bodyPr>
            <a:normAutofit/>
          </a:bodyPr>
          <a:lstStyle/>
          <a:p>
            <a:r>
              <a:rPr lang="en-US" altLang="ko-KR" sz="3200" dirty="0" smtClean="0"/>
              <a:t>Introduction &amp; Related Work (2/2)</a:t>
            </a:r>
            <a:endParaRPr lang="ko-KR" alt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259130" y="1778001"/>
            <a:ext cx="86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Consistency Regularization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err="1" smtClean="0"/>
              <a:t>MixMatch</a:t>
            </a:r>
            <a:r>
              <a:rPr lang="en-US" altLang="ko-KR" sz="1200" dirty="0" smtClean="0"/>
              <a:t> utilizes a form of consistency regularization through the us of standard data augmentation for images (random horizontal flips and crops)</a:t>
            </a:r>
            <a:endParaRPr lang="ko-KR" altLang="en-US" sz="120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692" y="2497653"/>
            <a:ext cx="6391275" cy="88582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59130" y="3649250"/>
            <a:ext cx="86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Entropy Minimization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err="1" smtClean="0"/>
              <a:t>MixMatch</a:t>
            </a:r>
            <a:r>
              <a:rPr lang="en-US" altLang="ko-KR" sz="1200" dirty="0" smtClean="0"/>
              <a:t> also implicitly achieves entropy minimization through the use of a </a:t>
            </a:r>
            <a:r>
              <a:rPr lang="en-US" altLang="ko-KR" sz="1200" dirty="0" smtClean="0">
                <a:solidFill>
                  <a:srgbClr val="0070C0"/>
                </a:solidFill>
              </a:rPr>
              <a:t>“sharpening” function</a:t>
            </a:r>
            <a:r>
              <a:rPr lang="en-US" altLang="ko-KR" sz="1200" dirty="0" smtClean="0"/>
              <a:t> on the target distribution for unlabeled data</a:t>
            </a:r>
            <a:endParaRPr lang="ko-KR" altLang="en-US" sz="1200"/>
          </a:p>
        </p:txBody>
      </p:sp>
      <p:sp>
        <p:nvSpPr>
          <p:cNvPr id="19" name="TextBox 18"/>
          <p:cNvSpPr txBox="1"/>
          <p:nvPr/>
        </p:nvSpPr>
        <p:spPr>
          <a:xfrm>
            <a:off x="233729" y="5530023"/>
            <a:ext cx="86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Traditional Regularization</a:t>
            </a:r>
            <a:endParaRPr lang="en-US" altLang="ko-KR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err="1" smtClean="0"/>
              <a:t>MixMatch</a:t>
            </a:r>
            <a:r>
              <a:rPr lang="en-US" altLang="ko-KR" sz="1200" dirty="0" smtClean="0"/>
              <a:t> utilizes </a:t>
            </a:r>
            <a:r>
              <a:rPr lang="en-US" altLang="ko-KR" sz="1200" dirty="0" err="1" smtClean="0">
                <a:solidFill>
                  <a:srgbClr val="0070C0"/>
                </a:solidFill>
              </a:rPr>
              <a:t>MixUp</a:t>
            </a:r>
            <a:r>
              <a:rPr lang="en-US" altLang="ko-KR" sz="1200" dirty="0" smtClean="0">
                <a:solidFill>
                  <a:srgbClr val="0070C0"/>
                </a:solidFill>
              </a:rPr>
              <a:t> both as a </a:t>
            </a:r>
            <a:r>
              <a:rPr lang="en-US" altLang="ko-KR" sz="1200" dirty="0" err="1" smtClean="0">
                <a:solidFill>
                  <a:srgbClr val="0070C0"/>
                </a:solidFill>
              </a:rPr>
              <a:t>regularizer</a:t>
            </a:r>
            <a:r>
              <a:rPr lang="en-US" altLang="ko-KR" sz="1200" dirty="0" smtClean="0">
                <a:solidFill>
                  <a:srgbClr val="0070C0"/>
                </a:solidFill>
              </a:rPr>
              <a:t> (applied to labeled </a:t>
            </a:r>
            <a:r>
              <a:rPr lang="en-US" altLang="ko-KR" sz="1200" dirty="0" err="1" smtClean="0">
                <a:solidFill>
                  <a:srgbClr val="0070C0"/>
                </a:solidFill>
              </a:rPr>
              <a:t>datapoints</a:t>
            </a:r>
            <a:r>
              <a:rPr lang="en-US" altLang="ko-KR" sz="1200" dirty="0" smtClean="0">
                <a:solidFill>
                  <a:srgbClr val="0070C0"/>
                </a:solidFill>
              </a:rPr>
              <a:t>) and a semi-supervised learning method (applied to unlabeled </a:t>
            </a:r>
            <a:r>
              <a:rPr lang="en-US" altLang="ko-KR" sz="1200" dirty="0" err="1" smtClean="0">
                <a:solidFill>
                  <a:srgbClr val="0070C0"/>
                </a:solidFill>
              </a:rPr>
              <a:t>datapoints</a:t>
            </a:r>
            <a:r>
              <a:rPr lang="en-US" altLang="ko-KR" sz="1200" dirty="0" smtClean="0">
                <a:solidFill>
                  <a:srgbClr val="0070C0"/>
                </a:solidFill>
              </a:rPr>
              <a:t>)</a:t>
            </a:r>
            <a:endParaRPr lang="ko-KR" altLang="en-US" sz="1200">
              <a:solidFill>
                <a:srgbClr val="0070C0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6979" y="4377367"/>
            <a:ext cx="6362700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5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 err="1" smtClean="0"/>
              <a:t>MixMatch</a:t>
            </a:r>
            <a:r>
              <a:rPr lang="en-US" altLang="ko-KR" sz="3600" dirty="0" smtClean="0"/>
              <a:t> (1/2)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4106" y="989379"/>
            <a:ext cx="8629200" cy="58373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ko-KR" altLang="en-US" dirty="0" smtClean="0"/>
              <a:t>어느 정도 </a:t>
            </a:r>
            <a:r>
              <a:rPr lang="ko-KR" altLang="en-US" dirty="0">
                <a:solidFill>
                  <a:srgbClr val="0070C0"/>
                </a:solidFill>
              </a:rPr>
              <a:t>학습된 </a:t>
            </a:r>
            <a:r>
              <a:rPr lang="en-US" altLang="ko-KR" dirty="0">
                <a:solidFill>
                  <a:srgbClr val="0070C0"/>
                </a:solidFill>
              </a:rPr>
              <a:t>backbone network</a:t>
            </a:r>
            <a:r>
              <a:rPr lang="ko-KR" altLang="en-US">
                <a:solidFill>
                  <a:srgbClr val="0070C0"/>
                </a:solidFill>
              </a:rPr>
              <a:t>에 </a:t>
            </a:r>
            <a:r>
              <a:rPr lang="en-US" altLang="ko-KR" dirty="0">
                <a:solidFill>
                  <a:srgbClr val="0070C0"/>
                </a:solidFill>
              </a:rPr>
              <a:t>unlabeled data</a:t>
            </a:r>
            <a:r>
              <a:rPr lang="ko-KR" altLang="en-US">
                <a:solidFill>
                  <a:srgbClr val="0070C0"/>
                </a:solidFill>
              </a:rPr>
              <a:t>와 </a:t>
            </a:r>
            <a:r>
              <a:rPr lang="en-US" altLang="ko-KR" dirty="0">
                <a:solidFill>
                  <a:srgbClr val="0070C0"/>
                </a:solidFill>
              </a:rPr>
              <a:t>labeled data</a:t>
            </a:r>
            <a:r>
              <a:rPr lang="ko-KR" altLang="en-US">
                <a:solidFill>
                  <a:srgbClr val="0070C0"/>
                </a:solidFill>
              </a:rPr>
              <a:t>에 </a:t>
            </a:r>
            <a:r>
              <a:rPr lang="en-US" altLang="ko-KR" dirty="0" err="1">
                <a:solidFill>
                  <a:srgbClr val="0070C0"/>
                </a:solidFill>
              </a:rPr>
              <a:t>MixMatch</a:t>
            </a:r>
            <a:r>
              <a:rPr lang="ko-KR" altLang="en-US">
                <a:solidFill>
                  <a:srgbClr val="0070C0"/>
                </a:solidFill>
              </a:rPr>
              <a:t>를 적용하여</a:t>
            </a:r>
            <a:r>
              <a:rPr lang="en-US" altLang="ko-KR" dirty="0">
                <a:solidFill>
                  <a:srgbClr val="0070C0"/>
                </a:solidFill>
              </a:rPr>
              <a:t>, </a:t>
            </a:r>
            <a:r>
              <a:rPr lang="ko-KR" altLang="en-US">
                <a:solidFill>
                  <a:srgbClr val="0070C0"/>
                </a:solidFill>
              </a:rPr>
              <a:t>새로운 </a:t>
            </a:r>
            <a:r>
              <a:rPr lang="en-US" altLang="ko-KR" dirty="0" err="1">
                <a:solidFill>
                  <a:srgbClr val="0070C0"/>
                </a:solidFill>
              </a:rPr>
              <a:t>MiniBatch</a:t>
            </a:r>
            <a:r>
              <a:rPr lang="ko-KR" altLang="en-US">
                <a:solidFill>
                  <a:srgbClr val="0070C0"/>
                </a:solidFill>
              </a:rPr>
              <a:t>를 만들고 아래의 </a:t>
            </a:r>
            <a:r>
              <a:rPr lang="en-US" altLang="ko-KR" dirty="0">
                <a:solidFill>
                  <a:srgbClr val="0070C0"/>
                </a:solidFill>
              </a:rPr>
              <a:t>loss</a:t>
            </a:r>
            <a:r>
              <a:rPr lang="ko-KR" altLang="en-US">
                <a:solidFill>
                  <a:srgbClr val="0070C0"/>
                </a:solidFill>
              </a:rPr>
              <a:t>를 적용</a:t>
            </a:r>
            <a:r>
              <a:rPr lang="en-US" altLang="ko-KR" dirty="0">
                <a:solidFill>
                  <a:srgbClr val="0070C0"/>
                </a:solidFill>
              </a:rPr>
              <a:t> </a:t>
            </a:r>
          </a:p>
          <a:p>
            <a:pPr marL="0" indent="0" algn="just">
              <a:buNone/>
            </a:pPr>
            <a:endParaRPr lang="en-US" altLang="ko-KR" sz="400" dirty="0" smtClean="0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53B7F-CCFC-4C2C-8D86-D3AEC7E3AF60}" type="slidenum">
              <a:rPr lang="ko-KR" altLang="en-US" smtClean="0"/>
              <a:t>6</a:t>
            </a:fld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264106" y="1849670"/>
            <a:ext cx="8568446" cy="2880000"/>
            <a:chOff x="264106" y="1820045"/>
            <a:chExt cx="8568446" cy="288000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4106" y="1820045"/>
              <a:ext cx="4909091" cy="2880000"/>
            </a:xfrm>
            <a:prstGeom prst="rect">
              <a:avLst/>
            </a:prstGeom>
          </p:spPr>
        </p:pic>
        <p:grpSp>
          <p:nvGrpSpPr>
            <p:cNvPr id="11" name="그룹 10"/>
            <p:cNvGrpSpPr/>
            <p:nvPr/>
          </p:nvGrpSpPr>
          <p:grpSpPr>
            <a:xfrm>
              <a:off x="6149167" y="2612045"/>
              <a:ext cx="2683385" cy="1296000"/>
              <a:chOff x="264106" y="2025649"/>
              <a:chExt cx="2683385" cy="1296000"/>
            </a:xfrm>
          </p:grpSpPr>
          <p:pic>
            <p:nvPicPr>
              <p:cNvPr id="7" name="그림 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4106" y="2025649"/>
                <a:ext cx="2683385" cy="1296000"/>
              </a:xfrm>
              <a:prstGeom prst="rect">
                <a:avLst/>
              </a:prstGeom>
            </p:spPr>
          </p:pic>
          <p:sp>
            <p:nvSpPr>
              <p:cNvPr id="10" name="직사각형 9"/>
              <p:cNvSpPr/>
              <p:nvPr/>
            </p:nvSpPr>
            <p:spPr>
              <a:xfrm>
                <a:off x="846667" y="2025649"/>
                <a:ext cx="1524000" cy="209551"/>
              </a:xfrm>
              <a:prstGeom prst="rect">
                <a:avLst/>
              </a:prstGeom>
              <a:solidFill>
                <a:schemeClr val="accent1">
                  <a:alpha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" name="오른쪽 화살표 11"/>
            <p:cNvSpPr/>
            <p:nvPr/>
          </p:nvSpPr>
          <p:spPr>
            <a:xfrm>
              <a:off x="5390248" y="3123220"/>
              <a:ext cx="541867" cy="273649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8879" y="4991665"/>
            <a:ext cx="643890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6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 err="1" smtClean="0"/>
              <a:t>MixMatch</a:t>
            </a:r>
            <a:r>
              <a:rPr lang="en-US" altLang="ko-KR" sz="3600" dirty="0" smtClean="0"/>
              <a:t> (2/2)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4106" y="989379"/>
            <a:ext cx="8629200" cy="58373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ko-KR" altLang="en-US" dirty="0" smtClean="0"/>
              <a:t>어느 정도 </a:t>
            </a:r>
            <a:r>
              <a:rPr lang="ko-KR" altLang="en-US" dirty="0">
                <a:solidFill>
                  <a:srgbClr val="0070C0"/>
                </a:solidFill>
              </a:rPr>
              <a:t>학습된 </a:t>
            </a:r>
            <a:r>
              <a:rPr lang="en-US" altLang="ko-KR" dirty="0">
                <a:solidFill>
                  <a:srgbClr val="0070C0"/>
                </a:solidFill>
              </a:rPr>
              <a:t>backbone network</a:t>
            </a:r>
            <a:r>
              <a:rPr lang="ko-KR" altLang="en-US">
                <a:solidFill>
                  <a:srgbClr val="0070C0"/>
                </a:solidFill>
              </a:rPr>
              <a:t>에 </a:t>
            </a:r>
            <a:r>
              <a:rPr lang="en-US" altLang="ko-KR" dirty="0">
                <a:solidFill>
                  <a:srgbClr val="0070C0"/>
                </a:solidFill>
              </a:rPr>
              <a:t>unlabeled data</a:t>
            </a:r>
            <a:r>
              <a:rPr lang="ko-KR" altLang="en-US">
                <a:solidFill>
                  <a:srgbClr val="0070C0"/>
                </a:solidFill>
              </a:rPr>
              <a:t>와 </a:t>
            </a:r>
            <a:r>
              <a:rPr lang="en-US" altLang="ko-KR" dirty="0">
                <a:solidFill>
                  <a:srgbClr val="0070C0"/>
                </a:solidFill>
              </a:rPr>
              <a:t>labeled data</a:t>
            </a:r>
            <a:r>
              <a:rPr lang="ko-KR" altLang="en-US">
                <a:solidFill>
                  <a:srgbClr val="0070C0"/>
                </a:solidFill>
              </a:rPr>
              <a:t>에 </a:t>
            </a:r>
            <a:r>
              <a:rPr lang="en-US" altLang="ko-KR" dirty="0" err="1">
                <a:solidFill>
                  <a:srgbClr val="0070C0"/>
                </a:solidFill>
              </a:rPr>
              <a:t>MixMatch</a:t>
            </a:r>
            <a:r>
              <a:rPr lang="ko-KR" altLang="en-US">
                <a:solidFill>
                  <a:srgbClr val="0070C0"/>
                </a:solidFill>
              </a:rPr>
              <a:t>를 적용하여</a:t>
            </a:r>
            <a:r>
              <a:rPr lang="en-US" altLang="ko-KR" dirty="0">
                <a:solidFill>
                  <a:srgbClr val="0070C0"/>
                </a:solidFill>
              </a:rPr>
              <a:t>, </a:t>
            </a:r>
            <a:r>
              <a:rPr lang="ko-KR" altLang="en-US">
                <a:solidFill>
                  <a:srgbClr val="0070C0"/>
                </a:solidFill>
              </a:rPr>
              <a:t>새로운 </a:t>
            </a:r>
            <a:r>
              <a:rPr lang="en-US" altLang="ko-KR" dirty="0" err="1">
                <a:solidFill>
                  <a:srgbClr val="0070C0"/>
                </a:solidFill>
              </a:rPr>
              <a:t>MiniBatch</a:t>
            </a:r>
            <a:r>
              <a:rPr lang="ko-KR" altLang="en-US">
                <a:solidFill>
                  <a:srgbClr val="0070C0"/>
                </a:solidFill>
              </a:rPr>
              <a:t>를 만들고 아래의 </a:t>
            </a:r>
            <a:r>
              <a:rPr lang="en-US" altLang="ko-KR" dirty="0">
                <a:solidFill>
                  <a:srgbClr val="0070C0"/>
                </a:solidFill>
              </a:rPr>
              <a:t>loss</a:t>
            </a:r>
            <a:r>
              <a:rPr lang="ko-KR" altLang="en-US">
                <a:solidFill>
                  <a:srgbClr val="0070C0"/>
                </a:solidFill>
              </a:rPr>
              <a:t>를 적용</a:t>
            </a:r>
            <a:r>
              <a:rPr lang="en-US" altLang="ko-KR" dirty="0">
                <a:solidFill>
                  <a:srgbClr val="0070C0"/>
                </a:solidFill>
              </a:rPr>
              <a:t> </a:t>
            </a:r>
          </a:p>
          <a:p>
            <a:pPr marL="0" indent="0" algn="just">
              <a:buNone/>
            </a:pPr>
            <a:endParaRPr lang="en-US" altLang="ko-KR" sz="400" dirty="0" smtClean="0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>
          <a:xfrm>
            <a:off x="6775152" y="6371228"/>
            <a:ext cx="2057400" cy="365125"/>
          </a:xfrm>
        </p:spPr>
        <p:txBody>
          <a:bodyPr/>
          <a:lstStyle/>
          <a:p>
            <a:fld id="{D4653B7F-CCFC-4C2C-8D86-D3AEC7E3AF60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202" y="1780787"/>
            <a:ext cx="6041584" cy="3600000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729536" y="3687696"/>
            <a:ext cx="5349531" cy="147701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729536" y="3082223"/>
            <a:ext cx="4181450" cy="473773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729536" y="3838496"/>
            <a:ext cx="5349531" cy="157768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63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/>
          <p:cNvCxnSpPr>
            <a:stCxn id="14" idx="3"/>
            <a:endCxn id="22" idx="1"/>
          </p:cNvCxnSpPr>
          <p:nvPr/>
        </p:nvCxnSpPr>
        <p:spPr>
          <a:xfrm flipV="1">
            <a:off x="4910986" y="3040432"/>
            <a:ext cx="1786147" cy="278678"/>
          </a:xfrm>
          <a:prstGeom prst="straightConnector1">
            <a:avLst/>
          </a:prstGeom>
          <a:ln>
            <a:solidFill>
              <a:srgbClr val="4171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endCxn id="22" idx="1"/>
          </p:cNvCxnSpPr>
          <p:nvPr/>
        </p:nvCxnSpPr>
        <p:spPr>
          <a:xfrm flipV="1">
            <a:off x="6079067" y="3040432"/>
            <a:ext cx="618066" cy="721114"/>
          </a:xfrm>
          <a:prstGeom prst="straightConnector1">
            <a:avLst/>
          </a:prstGeom>
          <a:ln>
            <a:solidFill>
              <a:srgbClr val="4171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697133" y="2748044"/>
            <a:ext cx="22492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/>
              <a:t>For consistency regularization</a:t>
            </a:r>
          </a:p>
          <a:p>
            <a:r>
              <a:rPr lang="en-US" altLang="ko-KR" sz="1000" dirty="0" smtClean="0"/>
              <a:t>Data Augmentation</a:t>
            </a:r>
          </a:p>
          <a:p>
            <a:r>
              <a:rPr lang="en-US" altLang="ko-KR" sz="1000" dirty="0" smtClean="0"/>
              <a:t>Label Guessing: </a:t>
            </a:r>
            <a:endParaRPr lang="ko-KR" altLang="en-US" sz="1000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597102" y="4103445"/>
            <a:ext cx="5634366" cy="375419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화살표 연결선 23"/>
          <p:cNvCxnSpPr>
            <a:stCxn id="23" idx="3"/>
            <a:endCxn id="22" idx="1"/>
          </p:cNvCxnSpPr>
          <p:nvPr/>
        </p:nvCxnSpPr>
        <p:spPr>
          <a:xfrm flipV="1">
            <a:off x="6231468" y="3040432"/>
            <a:ext cx="465665" cy="1250723"/>
          </a:xfrm>
          <a:prstGeom prst="straightConnector1">
            <a:avLst/>
          </a:prstGeom>
          <a:ln>
            <a:solidFill>
              <a:srgbClr val="4171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894731" y="3826446"/>
            <a:ext cx="22492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/>
              <a:t>For entropy minimization</a:t>
            </a:r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547" y="4103444"/>
            <a:ext cx="1610185" cy="414851"/>
          </a:xfrm>
          <a:prstGeom prst="rect">
            <a:avLst/>
          </a:prstGeom>
        </p:spPr>
      </p:pic>
      <p:cxnSp>
        <p:nvCxnSpPr>
          <p:cNvPr id="39" name="직선 화살표 연결선 38"/>
          <p:cNvCxnSpPr>
            <a:stCxn id="9" idx="3"/>
            <a:endCxn id="37" idx="1"/>
          </p:cNvCxnSpPr>
          <p:nvPr/>
        </p:nvCxnSpPr>
        <p:spPr>
          <a:xfrm>
            <a:off x="6079067" y="3917380"/>
            <a:ext cx="815664" cy="47566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모서리가 둥근 직사각형 47"/>
          <p:cNvSpPr/>
          <p:nvPr/>
        </p:nvSpPr>
        <p:spPr>
          <a:xfrm>
            <a:off x="577135" y="4492894"/>
            <a:ext cx="5637397" cy="570170"/>
          </a:xfrm>
          <a:prstGeom prst="roundRect">
            <a:avLst/>
          </a:prstGeom>
          <a:solidFill>
            <a:srgbClr val="7030A0">
              <a:alpha val="10000"/>
            </a:srgbClr>
          </a:solidFill>
          <a:ln w="63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2072668" y="5521808"/>
            <a:ext cx="22492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/>
              <a:t>For generic regularization</a:t>
            </a:r>
          </a:p>
          <a:p>
            <a:r>
              <a:rPr lang="en-US" altLang="ko-KR" sz="1000" dirty="0" err="1" smtClean="0"/>
              <a:t>MixUp</a:t>
            </a:r>
            <a:endParaRPr lang="ko-KR" altLang="en-US" sz="1000" dirty="0"/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6992" y="5833598"/>
            <a:ext cx="1477682" cy="864000"/>
          </a:xfrm>
          <a:prstGeom prst="rect">
            <a:avLst/>
          </a:prstGeom>
        </p:spPr>
      </p:pic>
      <p:cxnSp>
        <p:nvCxnSpPr>
          <p:cNvPr id="51" name="직선 화살표 연결선 50"/>
          <p:cNvCxnSpPr>
            <a:stCxn id="48" idx="2"/>
            <a:endCxn id="49" idx="0"/>
          </p:cNvCxnSpPr>
          <p:nvPr/>
        </p:nvCxnSpPr>
        <p:spPr>
          <a:xfrm flipH="1">
            <a:off x="3197303" y="5063064"/>
            <a:ext cx="198531" cy="45874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1545" y="4697336"/>
            <a:ext cx="2592000" cy="8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71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845" y="121287"/>
            <a:ext cx="8919088" cy="645068"/>
          </a:xfrm>
        </p:spPr>
        <p:txBody>
          <a:bodyPr>
            <a:normAutofit/>
          </a:bodyPr>
          <a:lstStyle/>
          <a:p>
            <a:r>
              <a:rPr lang="en-US" altLang="ko-KR" sz="3200" dirty="0" smtClean="0"/>
              <a:t>Experiments (1/2)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4106" y="989379"/>
            <a:ext cx="8629200" cy="58373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ko-KR" altLang="en-US" dirty="0" smtClean="0"/>
              <a:t>기존의 방법론들을 능가하는 성능</a:t>
            </a:r>
            <a:r>
              <a:rPr lang="en-US" altLang="ko-KR" dirty="0" smtClean="0"/>
              <a:t>, </a:t>
            </a:r>
            <a:r>
              <a:rPr lang="ko-KR" altLang="en-US">
                <a:solidFill>
                  <a:srgbClr val="0070C0"/>
                </a:solidFill>
              </a:rPr>
              <a:t>특히 </a:t>
            </a:r>
            <a:r>
              <a:rPr lang="en-US" altLang="ko-KR" dirty="0">
                <a:solidFill>
                  <a:srgbClr val="0070C0"/>
                </a:solidFill>
              </a:rPr>
              <a:t>labeled data</a:t>
            </a:r>
            <a:r>
              <a:rPr lang="ko-KR" altLang="en-US">
                <a:solidFill>
                  <a:srgbClr val="0070C0"/>
                </a:solidFill>
              </a:rPr>
              <a:t>를 많이 취득하는 것보다 </a:t>
            </a:r>
            <a:r>
              <a:rPr lang="en-US" altLang="ko-KR" dirty="0">
                <a:solidFill>
                  <a:srgbClr val="0070C0"/>
                </a:solidFill>
              </a:rPr>
              <a:t>unlabeled data</a:t>
            </a:r>
            <a:r>
              <a:rPr lang="ko-KR" altLang="en-US">
                <a:solidFill>
                  <a:srgbClr val="0070C0"/>
                </a:solidFill>
              </a:rPr>
              <a:t>를 많이 취득하여 성능을 끌어올리는 것이 가능한 시나리오임을 보임</a:t>
            </a:r>
            <a:endParaRPr lang="en-US" altLang="ko-KR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US" altLang="ko-KR" sz="1600" dirty="0" smtClean="0">
              <a:sym typeface="Wingdings" panose="05000000000000000000" pitchFamily="2" charset="2"/>
            </a:endParaRP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53B7F-CCFC-4C2C-8D86-D3AEC7E3AF60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775882"/>
            <a:ext cx="6553200" cy="32385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8263" y="5134135"/>
            <a:ext cx="6467475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95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845" y="121287"/>
            <a:ext cx="8919088" cy="645068"/>
          </a:xfrm>
        </p:spPr>
        <p:txBody>
          <a:bodyPr>
            <a:normAutofit/>
          </a:bodyPr>
          <a:lstStyle/>
          <a:p>
            <a:r>
              <a:rPr lang="en-US" altLang="ko-KR" sz="3200" dirty="0" smtClean="0"/>
              <a:t>Experiments (2/2)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4106" y="989379"/>
            <a:ext cx="8629200" cy="58373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altLang="ko-KR" dirty="0"/>
              <a:t>a</a:t>
            </a:r>
            <a:r>
              <a:rPr lang="en-US" altLang="ko-KR" dirty="0" smtClean="0"/>
              <a:t>blation study</a:t>
            </a:r>
            <a:r>
              <a:rPr lang="ko-KR" altLang="en-US" smtClean="0"/>
              <a:t>를 통해서 </a:t>
            </a:r>
            <a:r>
              <a:rPr lang="en-US" altLang="ko-KR" dirty="0" err="1" smtClean="0"/>
              <a:t>MixMatch</a:t>
            </a:r>
            <a:r>
              <a:rPr lang="ko-KR" altLang="en-US" smtClean="0"/>
              <a:t>의 기법을 구성하는 요소 중</a:t>
            </a:r>
            <a:r>
              <a:rPr lang="en-US" altLang="ko-KR" dirty="0" smtClean="0"/>
              <a:t>, </a:t>
            </a:r>
            <a:r>
              <a:rPr lang="ko-KR" altLang="en-US">
                <a:solidFill>
                  <a:srgbClr val="0070C0"/>
                </a:solidFill>
              </a:rPr>
              <a:t>특히 </a:t>
            </a:r>
            <a:r>
              <a:rPr lang="en-US" altLang="ko-KR" dirty="0">
                <a:solidFill>
                  <a:srgbClr val="0070C0"/>
                </a:solidFill>
              </a:rPr>
              <a:t>unlabeled data</a:t>
            </a:r>
            <a:r>
              <a:rPr lang="ko-KR" altLang="en-US">
                <a:solidFill>
                  <a:srgbClr val="0070C0"/>
                </a:solidFill>
              </a:rPr>
              <a:t>간의 </a:t>
            </a:r>
            <a:r>
              <a:rPr lang="en-US" altLang="ko-KR" dirty="0" err="1">
                <a:solidFill>
                  <a:srgbClr val="0070C0"/>
                </a:solidFill>
              </a:rPr>
              <a:t>MixUp</a:t>
            </a:r>
            <a:r>
              <a:rPr lang="ko-KR" altLang="en-US">
                <a:solidFill>
                  <a:srgbClr val="0070C0"/>
                </a:solidFill>
              </a:rPr>
              <a:t>이 중요함을 확인</a:t>
            </a:r>
            <a:endParaRPr lang="en-US" altLang="ko-KR" dirty="0">
              <a:solidFill>
                <a:srgbClr val="0070C0"/>
              </a:solidFill>
              <a:sym typeface="Wingdings" panose="05000000000000000000" pitchFamily="2" charset="2"/>
            </a:endParaRP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53B7F-CCFC-4C2C-8D86-D3AEC7E3AF60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2181225"/>
            <a:ext cx="6486525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12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GE">
      <a:majorFont>
        <a:latin typeface="LG스마트체 Bold"/>
        <a:ea typeface="LG스마트체 Bold"/>
        <a:cs typeface=""/>
      </a:majorFont>
      <a:minorFont>
        <a:latin typeface="LG스마트체 Light"/>
        <a:ea typeface="LG스마트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3804</TotalTime>
  <Words>473</Words>
  <Application>Microsoft Office PowerPoint</Application>
  <PresentationFormat>화면 슬라이드 쇼(4:3)</PresentationFormat>
  <Paragraphs>66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Arial</vt:lpstr>
      <vt:lpstr>Wingdings</vt:lpstr>
      <vt:lpstr>LG스마트체 Bold</vt:lpstr>
      <vt:lpstr>맑은 고딕</vt:lpstr>
      <vt:lpstr>LG스마트체 Light</vt:lpstr>
      <vt:lpstr>Office 테마</vt:lpstr>
      <vt:lpstr>MixMatch: A Holistic Approach to Semi-Supervised Learning</vt:lpstr>
      <vt:lpstr>Agenda</vt:lpstr>
      <vt:lpstr>Abstract</vt:lpstr>
      <vt:lpstr>Introduction &amp; Related Work (1/2)</vt:lpstr>
      <vt:lpstr>Introduction &amp; Related Work (2/2)</vt:lpstr>
      <vt:lpstr>MixMatch (1/2)</vt:lpstr>
      <vt:lpstr>MixMatch (2/2)</vt:lpstr>
      <vt:lpstr>Experiments (1/2)</vt:lpstr>
      <vt:lpstr>Experiments (2/2)</vt:lpstr>
      <vt:lpstr>Conclusion</vt:lpstr>
      <vt:lpstr>Q &amp; A</vt:lpstr>
      <vt:lpstr>감사합니다.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김보섭/연구원/SW센터 인공지능(연)AI Algorithm Task(boseop.kim@lge.com)</dc:creator>
  <cp:lastModifiedBy>김보섭/연구원/SW센터 인공지능(연)AI Algorithm Task(boseop.kim@lge.com)</cp:lastModifiedBy>
  <cp:revision>359</cp:revision>
  <dcterms:created xsi:type="dcterms:W3CDTF">2018-09-10T01:28:32Z</dcterms:created>
  <dcterms:modified xsi:type="dcterms:W3CDTF">2019-06-16T23:55:57Z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1033-10.1.0.5707</vt:lpwstr>
  </property>
</Properties>
</file>

<file path=docProps/thumbnail.jpeg>
</file>